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6858000" cy="9906000" type="A4"/>
  <p:notesSz cx="7099300" cy="1023461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09" userDrawn="1">
          <p15:clr>
            <a:srgbClr val="A4A3A4"/>
          </p15:clr>
        </p15:guide>
        <p15:guide id="2" pos="142" userDrawn="1">
          <p15:clr>
            <a:srgbClr val="A4A3A4"/>
          </p15:clr>
        </p15:guide>
        <p15:guide id="3" pos="4178" userDrawn="1">
          <p15:clr>
            <a:srgbClr val="A4A3A4"/>
          </p15:clr>
        </p15:guide>
        <p15:guide id="4" pos="1094" userDrawn="1">
          <p15:clr>
            <a:srgbClr val="A4A3A4"/>
          </p15:clr>
        </p15:guide>
        <p15:guide id="5" orient="horz" pos="2213" userDrawn="1">
          <p15:clr>
            <a:srgbClr val="A4A3A4"/>
          </p15:clr>
        </p15:guide>
        <p15:guide id="6" orient="horz" pos="172" userDrawn="1">
          <p15:clr>
            <a:srgbClr val="A4A3A4"/>
          </p15:clr>
        </p15:guide>
        <p15:guide id="7" pos="424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933169"/>
    <a:srgbClr val="550328"/>
    <a:srgbClr val="70AC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Stijl, licht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505E3EF-67EA-436B-97B2-0124C06EBD24}" styleName="Stijl, gemiddeld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27" autoAdjust="0"/>
    <p:restoredTop sz="94660"/>
  </p:normalViewPr>
  <p:slideViewPr>
    <p:cSldViewPr snapToGrid="0">
      <p:cViewPr>
        <p:scale>
          <a:sx n="90" d="100"/>
          <a:sy n="90" d="100"/>
        </p:scale>
        <p:origin x="1737" y="-357"/>
      </p:cViewPr>
      <p:guideLst>
        <p:guide orient="horz" pos="2009"/>
        <p:guide pos="142"/>
        <p:guide pos="4178"/>
        <p:guide pos="1094"/>
        <p:guide orient="horz" pos="2213"/>
        <p:guide orient="horz" pos="172"/>
        <p:guide pos="424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3076363" cy="513508"/>
          </a:xfrm>
          <a:prstGeom prst="rect">
            <a:avLst/>
          </a:prstGeom>
        </p:spPr>
        <p:txBody>
          <a:bodyPr vert="horz" lIns="95537" tIns="47768" rIns="95537" bIns="47768" rtlCol="0"/>
          <a:lstStyle>
            <a:lvl1pPr algn="l">
              <a:defRPr sz="1300"/>
            </a:lvl1pPr>
          </a:lstStyle>
          <a:p>
            <a:endParaRPr lang="nl-NL"/>
          </a:p>
        </p:txBody>
      </p:sp>
      <p:sp>
        <p:nvSpPr>
          <p:cNvPr id="3" name="Tijdelijke aanduiding voor datum 2"/>
          <p:cNvSpPr>
            <a:spLocks noGrp="1"/>
          </p:cNvSpPr>
          <p:nvPr>
            <p:ph type="dt" idx="1"/>
          </p:nvPr>
        </p:nvSpPr>
        <p:spPr>
          <a:xfrm>
            <a:off x="4021294" y="0"/>
            <a:ext cx="3076363" cy="513508"/>
          </a:xfrm>
          <a:prstGeom prst="rect">
            <a:avLst/>
          </a:prstGeom>
        </p:spPr>
        <p:txBody>
          <a:bodyPr vert="horz" lIns="95537" tIns="47768" rIns="95537" bIns="47768" rtlCol="0"/>
          <a:lstStyle>
            <a:lvl1pPr algn="r">
              <a:defRPr sz="1300"/>
            </a:lvl1pPr>
          </a:lstStyle>
          <a:p>
            <a:fld id="{0F2354F6-162F-4BBC-9B83-64FE94B0E3D8}" type="datetimeFigureOut">
              <a:rPr lang="nl-NL" smtClean="0"/>
              <a:t>22-2-2021</a:t>
            </a:fld>
            <a:endParaRPr lang="nl-NL"/>
          </a:p>
        </p:txBody>
      </p:sp>
      <p:sp>
        <p:nvSpPr>
          <p:cNvPr id="4" name="Tijdelijke aanduiding voor dia-afbeelding 3"/>
          <p:cNvSpPr>
            <a:spLocks noGrp="1" noRot="1" noChangeAspect="1"/>
          </p:cNvSpPr>
          <p:nvPr>
            <p:ph type="sldImg" idx="2"/>
          </p:nvPr>
        </p:nvSpPr>
        <p:spPr>
          <a:xfrm>
            <a:off x="2354263" y="1279525"/>
            <a:ext cx="2390775" cy="3454400"/>
          </a:xfrm>
          <a:prstGeom prst="rect">
            <a:avLst/>
          </a:prstGeom>
          <a:noFill/>
          <a:ln w="12700">
            <a:solidFill>
              <a:prstClr val="black"/>
            </a:solidFill>
          </a:ln>
        </p:spPr>
        <p:txBody>
          <a:bodyPr vert="horz" lIns="95537" tIns="47768" rIns="95537" bIns="47768" rtlCol="0" anchor="ctr"/>
          <a:lstStyle/>
          <a:p>
            <a:endParaRPr lang="nl-NL"/>
          </a:p>
        </p:txBody>
      </p:sp>
      <p:sp>
        <p:nvSpPr>
          <p:cNvPr id="5" name="Tijdelijke aanduiding voor notities 4"/>
          <p:cNvSpPr>
            <a:spLocks noGrp="1"/>
          </p:cNvSpPr>
          <p:nvPr>
            <p:ph type="body" sz="quarter" idx="3"/>
          </p:nvPr>
        </p:nvSpPr>
        <p:spPr>
          <a:xfrm>
            <a:off x="709930" y="4925407"/>
            <a:ext cx="5679440" cy="4029879"/>
          </a:xfrm>
          <a:prstGeom prst="rect">
            <a:avLst/>
          </a:prstGeom>
        </p:spPr>
        <p:txBody>
          <a:bodyPr vert="horz" lIns="95537" tIns="47768" rIns="95537" bIns="47768"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721107"/>
            <a:ext cx="3076363" cy="513507"/>
          </a:xfrm>
          <a:prstGeom prst="rect">
            <a:avLst/>
          </a:prstGeom>
        </p:spPr>
        <p:txBody>
          <a:bodyPr vert="horz" lIns="95537" tIns="47768" rIns="95537" bIns="47768" rtlCol="0" anchor="b"/>
          <a:lstStyle>
            <a:lvl1pPr algn="l">
              <a:defRPr sz="1300"/>
            </a:lvl1pPr>
          </a:lstStyle>
          <a:p>
            <a:endParaRPr lang="nl-NL"/>
          </a:p>
        </p:txBody>
      </p:sp>
      <p:sp>
        <p:nvSpPr>
          <p:cNvPr id="7" name="Tijdelijke aanduiding voor dianummer 6"/>
          <p:cNvSpPr>
            <a:spLocks noGrp="1"/>
          </p:cNvSpPr>
          <p:nvPr>
            <p:ph type="sldNum" sz="quarter" idx="5"/>
          </p:nvPr>
        </p:nvSpPr>
        <p:spPr>
          <a:xfrm>
            <a:off x="4021294" y="9721107"/>
            <a:ext cx="3076363" cy="513507"/>
          </a:xfrm>
          <a:prstGeom prst="rect">
            <a:avLst/>
          </a:prstGeom>
        </p:spPr>
        <p:txBody>
          <a:bodyPr vert="horz" lIns="95537" tIns="47768" rIns="95537" bIns="47768" rtlCol="0" anchor="b"/>
          <a:lstStyle>
            <a:lvl1pPr algn="r">
              <a:defRPr sz="1300"/>
            </a:lvl1pPr>
          </a:lstStyle>
          <a:p>
            <a:fld id="{54494865-57CA-4C65-9279-61B700515722}" type="slidenum">
              <a:rPr lang="nl-NL" smtClean="0"/>
              <a:t>‹nr.›</a:t>
            </a:fld>
            <a:endParaRPr lang="nl-NL"/>
          </a:p>
        </p:txBody>
      </p:sp>
    </p:spTree>
    <p:extLst>
      <p:ext uri="{BB962C8B-B14F-4D97-AF65-F5344CB8AC3E}">
        <p14:creationId xmlns:p14="http://schemas.microsoft.com/office/powerpoint/2010/main" val="42842443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54494865-57CA-4C65-9279-61B700515722}" type="slidenum">
              <a:rPr lang="nl-NL" smtClean="0"/>
              <a:t>1</a:t>
            </a:fld>
            <a:endParaRPr lang="nl-NL"/>
          </a:p>
        </p:txBody>
      </p:sp>
    </p:spTree>
    <p:extLst>
      <p:ext uri="{BB962C8B-B14F-4D97-AF65-F5344CB8AC3E}">
        <p14:creationId xmlns:p14="http://schemas.microsoft.com/office/powerpoint/2010/main" val="3854332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nl-NL"/>
              <a:t>Klik om de stijl te bewerken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51F2073E-DB63-4E50-A0B2-C726FAD4CC32}" type="datetimeFigureOut">
              <a:rPr lang="nl-NL" smtClean="0"/>
              <a:t>22-2-2021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7BDA99A-B58B-476C-9406-F7F4AE963858}" type="slidenum">
              <a:rPr lang="nl-NL" smtClean="0"/>
              <a:t>‹nr.›</a:t>
            </a:fld>
            <a:endParaRPr lang="nl-NL"/>
          </a:p>
        </p:txBody>
      </p:sp>
    </p:spTree>
    <p:extLst>
      <p:ext uri="{BB962C8B-B14F-4D97-AF65-F5344CB8AC3E}">
        <p14:creationId xmlns:p14="http://schemas.microsoft.com/office/powerpoint/2010/main" val="376999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1F2073E-DB63-4E50-A0B2-C726FAD4CC32}" type="datetimeFigureOut">
              <a:rPr lang="nl-NL" smtClean="0"/>
              <a:t>22-2-2021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7BDA99A-B58B-476C-9406-F7F4AE963858}" type="slidenum">
              <a:rPr lang="nl-NL" smtClean="0"/>
              <a:t>‹nr.›</a:t>
            </a:fld>
            <a:endParaRPr lang="nl-NL"/>
          </a:p>
        </p:txBody>
      </p:sp>
    </p:spTree>
    <p:extLst>
      <p:ext uri="{BB962C8B-B14F-4D97-AF65-F5344CB8AC3E}">
        <p14:creationId xmlns:p14="http://schemas.microsoft.com/office/powerpoint/2010/main" val="1648670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1F2073E-DB63-4E50-A0B2-C726FAD4CC32}" type="datetimeFigureOut">
              <a:rPr lang="nl-NL" smtClean="0"/>
              <a:t>22-2-2021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7BDA99A-B58B-476C-9406-F7F4AE963858}" type="slidenum">
              <a:rPr lang="nl-NL" smtClean="0"/>
              <a:t>‹nr.›</a:t>
            </a:fld>
            <a:endParaRPr lang="nl-NL"/>
          </a:p>
        </p:txBody>
      </p:sp>
    </p:spTree>
    <p:extLst>
      <p:ext uri="{BB962C8B-B14F-4D97-AF65-F5344CB8AC3E}">
        <p14:creationId xmlns:p14="http://schemas.microsoft.com/office/powerpoint/2010/main" val="381059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1F2073E-DB63-4E50-A0B2-C726FAD4CC32}" type="datetimeFigureOut">
              <a:rPr lang="nl-NL" smtClean="0"/>
              <a:t>22-2-2021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7BDA99A-B58B-476C-9406-F7F4AE963858}" type="slidenum">
              <a:rPr lang="nl-NL" smtClean="0"/>
              <a:t>‹nr.›</a:t>
            </a:fld>
            <a:endParaRPr lang="nl-NL"/>
          </a:p>
        </p:txBody>
      </p:sp>
    </p:spTree>
    <p:extLst>
      <p:ext uri="{BB962C8B-B14F-4D97-AF65-F5344CB8AC3E}">
        <p14:creationId xmlns:p14="http://schemas.microsoft.com/office/powerpoint/2010/main" val="1097551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nl-NL"/>
              <a:t>Klik om de stijl te bewerken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51F2073E-DB63-4E50-A0B2-C726FAD4CC32}" type="datetimeFigureOut">
              <a:rPr lang="nl-NL" smtClean="0"/>
              <a:t>22-2-2021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7BDA99A-B58B-476C-9406-F7F4AE963858}" type="slidenum">
              <a:rPr lang="nl-NL" smtClean="0"/>
              <a:t>‹nr.›</a:t>
            </a:fld>
            <a:endParaRPr lang="nl-NL"/>
          </a:p>
        </p:txBody>
      </p:sp>
    </p:spTree>
    <p:extLst>
      <p:ext uri="{BB962C8B-B14F-4D97-AF65-F5344CB8AC3E}">
        <p14:creationId xmlns:p14="http://schemas.microsoft.com/office/powerpoint/2010/main" val="389089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51F2073E-DB63-4E50-A0B2-C726FAD4CC32}" type="datetimeFigureOut">
              <a:rPr lang="nl-NL" smtClean="0"/>
              <a:t>22-2-2021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C7BDA99A-B58B-476C-9406-F7F4AE963858}" type="slidenum">
              <a:rPr lang="nl-NL" smtClean="0"/>
              <a:t>‹nr.›</a:t>
            </a:fld>
            <a:endParaRPr lang="nl-NL"/>
          </a:p>
        </p:txBody>
      </p:sp>
    </p:spTree>
    <p:extLst>
      <p:ext uri="{BB962C8B-B14F-4D97-AF65-F5344CB8AC3E}">
        <p14:creationId xmlns:p14="http://schemas.microsoft.com/office/powerpoint/2010/main" val="1991185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nl-NL"/>
              <a:t>Klik om de stijl te bewerken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Klik om de modelstijlen te bewerken</a:t>
            </a:r>
          </a:p>
        </p:txBody>
      </p:sp>
      <p:sp>
        <p:nvSpPr>
          <p:cNvPr id="4" name="Content Placeholder 3"/>
          <p:cNvSpPr>
            <a:spLocks noGrp="1"/>
          </p:cNvSpPr>
          <p:nvPr>
            <p:ph sz="half" idx="2"/>
          </p:nvPr>
        </p:nvSpPr>
        <p:spPr>
          <a:xfrm>
            <a:off x="472381" y="3618442"/>
            <a:ext cx="2901255" cy="5322183"/>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Klik om de modelstijlen te bewerken</a:t>
            </a:r>
          </a:p>
        </p:txBody>
      </p:sp>
      <p:sp>
        <p:nvSpPr>
          <p:cNvPr id="6" name="Content Placeholder 5"/>
          <p:cNvSpPr>
            <a:spLocks noGrp="1"/>
          </p:cNvSpPr>
          <p:nvPr>
            <p:ph sz="quarter" idx="4"/>
          </p:nvPr>
        </p:nvSpPr>
        <p:spPr>
          <a:xfrm>
            <a:off x="3471863" y="3618442"/>
            <a:ext cx="2915543" cy="5322183"/>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51F2073E-DB63-4E50-A0B2-C726FAD4CC32}" type="datetimeFigureOut">
              <a:rPr lang="nl-NL" smtClean="0"/>
              <a:t>22-2-2021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C7BDA99A-B58B-476C-9406-F7F4AE963858}" type="slidenum">
              <a:rPr lang="nl-NL" smtClean="0"/>
              <a:t>‹nr.›</a:t>
            </a:fld>
            <a:endParaRPr lang="nl-NL"/>
          </a:p>
        </p:txBody>
      </p:sp>
    </p:spTree>
    <p:extLst>
      <p:ext uri="{BB962C8B-B14F-4D97-AF65-F5344CB8AC3E}">
        <p14:creationId xmlns:p14="http://schemas.microsoft.com/office/powerpoint/2010/main" val="3903562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51F2073E-DB63-4E50-A0B2-C726FAD4CC32}" type="datetimeFigureOut">
              <a:rPr lang="nl-NL" smtClean="0"/>
              <a:t>22-2-2021</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C7BDA99A-B58B-476C-9406-F7F4AE963858}" type="slidenum">
              <a:rPr lang="nl-NL" smtClean="0"/>
              <a:t>‹nr.›</a:t>
            </a:fld>
            <a:endParaRPr lang="nl-NL"/>
          </a:p>
        </p:txBody>
      </p:sp>
    </p:spTree>
    <p:extLst>
      <p:ext uri="{BB962C8B-B14F-4D97-AF65-F5344CB8AC3E}">
        <p14:creationId xmlns:p14="http://schemas.microsoft.com/office/powerpoint/2010/main" val="966340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F2073E-DB63-4E50-A0B2-C726FAD4CC32}" type="datetimeFigureOut">
              <a:rPr lang="nl-NL" smtClean="0"/>
              <a:t>22-2-2021</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C7BDA99A-B58B-476C-9406-F7F4AE963858}" type="slidenum">
              <a:rPr lang="nl-NL" smtClean="0"/>
              <a:t>‹nr.›</a:t>
            </a:fld>
            <a:endParaRPr lang="nl-NL"/>
          </a:p>
        </p:txBody>
      </p:sp>
    </p:spTree>
    <p:extLst>
      <p:ext uri="{BB962C8B-B14F-4D97-AF65-F5344CB8AC3E}">
        <p14:creationId xmlns:p14="http://schemas.microsoft.com/office/powerpoint/2010/main" val="517226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nl-NL"/>
              <a:t>Klik om de stijl te bewerken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Klik om de modelstijlen te bewerken</a:t>
            </a:r>
          </a:p>
        </p:txBody>
      </p:sp>
      <p:sp>
        <p:nvSpPr>
          <p:cNvPr id="5" name="Date Placeholder 4"/>
          <p:cNvSpPr>
            <a:spLocks noGrp="1"/>
          </p:cNvSpPr>
          <p:nvPr>
            <p:ph type="dt" sz="half" idx="10"/>
          </p:nvPr>
        </p:nvSpPr>
        <p:spPr/>
        <p:txBody>
          <a:bodyPr/>
          <a:lstStyle/>
          <a:p>
            <a:fld id="{51F2073E-DB63-4E50-A0B2-C726FAD4CC32}" type="datetimeFigureOut">
              <a:rPr lang="nl-NL" smtClean="0"/>
              <a:t>22-2-2021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C7BDA99A-B58B-476C-9406-F7F4AE963858}" type="slidenum">
              <a:rPr lang="nl-NL" smtClean="0"/>
              <a:t>‹nr.›</a:t>
            </a:fld>
            <a:endParaRPr lang="nl-NL"/>
          </a:p>
        </p:txBody>
      </p:sp>
    </p:spTree>
    <p:extLst>
      <p:ext uri="{BB962C8B-B14F-4D97-AF65-F5344CB8AC3E}">
        <p14:creationId xmlns:p14="http://schemas.microsoft.com/office/powerpoint/2010/main" val="1873545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nl-NL"/>
              <a:t>Klik om de stijl te bewerken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Klik om de modelstijlen te bewerken</a:t>
            </a:r>
          </a:p>
        </p:txBody>
      </p:sp>
      <p:sp>
        <p:nvSpPr>
          <p:cNvPr id="5" name="Date Placeholder 4"/>
          <p:cNvSpPr>
            <a:spLocks noGrp="1"/>
          </p:cNvSpPr>
          <p:nvPr>
            <p:ph type="dt" sz="half" idx="10"/>
          </p:nvPr>
        </p:nvSpPr>
        <p:spPr/>
        <p:txBody>
          <a:bodyPr/>
          <a:lstStyle/>
          <a:p>
            <a:fld id="{51F2073E-DB63-4E50-A0B2-C726FAD4CC32}" type="datetimeFigureOut">
              <a:rPr lang="nl-NL" smtClean="0"/>
              <a:t>22-2-2021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C7BDA99A-B58B-476C-9406-F7F4AE963858}" type="slidenum">
              <a:rPr lang="nl-NL" smtClean="0"/>
              <a:t>‹nr.›</a:t>
            </a:fld>
            <a:endParaRPr lang="nl-NL"/>
          </a:p>
        </p:txBody>
      </p:sp>
    </p:spTree>
    <p:extLst>
      <p:ext uri="{BB962C8B-B14F-4D97-AF65-F5344CB8AC3E}">
        <p14:creationId xmlns:p14="http://schemas.microsoft.com/office/powerpoint/2010/main" val="2489582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1F2073E-DB63-4E50-A0B2-C726FAD4CC32}" type="datetimeFigureOut">
              <a:rPr lang="nl-NL" smtClean="0"/>
              <a:t>22-2-2021</a:t>
            </a:fld>
            <a:endParaRPr lang="nl-NL"/>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7BDA99A-B58B-476C-9406-F7F4AE963858}" type="slidenum">
              <a:rPr lang="nl-NL" smtClean="0"/>
              <a:t>‹nr.›</a:t>
            </a:fld>
            <a:endParaRPr lang="nl-NL"/>
          </a:p>
        </p:txBody>
      </p:sp>
    </p:spTree>
    <p:extLst>
      <p:ext uri="{BB962C8B-B14F-4D97-AF65-F5344CB8AC3E}">
        <p14:creationId xmlns:p14="http://schemas.microsoft.com/office/powerpoint/2010/main" val="14632208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Afbeelding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1209"/>
            <a:ext cx="3620363" cy="2413782"/>
          </a:xfrm>
          <a:prstGeom prst="rect">
            <a:avLst/>
          </a:prstGeom>
        </p:spPr>
      </p:pic>
      <p:sp>
        <p:nvSpPr>
          <p:cNvPr id="14" name="Rechthoek 13"/>
          <p:cNvSpPr/>
          <p:nvPr/>
        </p:nvSpPr>
        <p:spPr>
          <a:xfrm>
            <a:off x="250444" y="6082139"/>
            <a:ext cx="6545264" cy="2123658"/>
          </a:xfrm>
          <a:prstGeom prst="rect">
            <a:avLst/>
          </a:prstGeom>
        </p:spPr>
        <p:txBody>
          <a:bodyPr wrap="square">
            <a:spAutoFit/>
          </a:bodyPr>
          <a:lstStyle/>
          <a:p>
            <a:pPr marL="171450" indent="-171450">
              <a:buFont typeface="Arial" panose="020B0604020202020204" pitchFamily="34" charset="0"/>
              <a:buChar char="•"/>
            </a:pPr>
            <a:r>
              <a:rPr lang="nl-NL" sz="1200" dirty="0"/>
              <a:t>Mooi en robuust design</a:t>
            </a:r>
          </a:p>
          <a:p>
            <a:pPr marL="171450" indent="-171450">
              <a:buFont typeface="Arial" panose="020B0604020202020204" pitchFamily="34" charset="0"/>
              <a:buChar char="•"/>
            </a:pPr>
            <a:r>
              <a:rPr lang="nl-NL" sz="1200" dirty="0"/>
              <a:t>Eenvoudige vergrendeling voor bediening met slechts een hand</a:t>
            </a:r>
          </a:p>
          <a:p>
            <a:pPr marL="171450" indent="-171450">
              <a:buFont typeface="Arial" panose="020B0604020202020204" pitchFamily="34" charset="0"/>
              <a:buChar char="•"/>
            </a:pPr>
            <a:r>
              <a:rPr lang="nl-NL" sz="1200" dirty="0"/>
              <a:t>Automatisch vacumeren en sealen met 1 knop</a:t>
            </a:r>
          </a:p>
          <a:p>
            <a:pPr marL="171450" indent="-171450">
              <a:buFont typeface="Arial" panose="020B0604020202020204" pitchFamily="34" charset="0"/>
              <a:buChar char="•"/>
            </a:pPr>
            <a:r>
              <a:rPr lang="nl-NL" sz="1200" dirty="0"/>
              <a:t>5 vacumeerfuncties: marineren, pulseren, vochtig, droog en sous vide functie</a:t>
            </a:r>
          </a:p>
          <a:p>
            <a:pPr marL="171450" indent="-171450">
              <a:buFont typeface="Arial" panose="020B0604020202020204" pitchFamily="34" charset="0"/>
              <a:buChar char="•"/>
            </a:pPr>
            <a:r>
              <a:rPr lang="nl-NL" sz="1200" dirty="0"/>
              <a:t>Geïntegreerde rolinleg en snijinrichting</a:t>
            </a:r>
          </a:p>
          <a:p>
            <a:pPr marL="171450" indent="-171450">
              <a:buFont typeface="Arial" panose="020B0604020202020204" pitchFamily="34" charset="0"/>
              <a:buChar char="•"/>
            </a:pPr>
            <a:r>
              <a:rPr lang="nl-NL" sz="1200" dirty="0"/>
              <a:t>Gebruiksvriendelijke bedieningsbuttons </a:t>
            </a:r>
          </a:p>
          <a:p>
            <a:pPr marL="171450" indent="-171450">
              <a:buFont typeface="Arial" panose="020B0604020202020204" pitchFamily="34" charset="0"/>
              <a:buChar char="•"/>
            </a:pPr>
            <a:r>
              <a:rPr lang="nl-NL" sz="1200" dirty="0"/>
              <a:t>Geminimaliseerde afstand naar </a:t>
            </a:r>
            <a:r>
              <a:rPr lang="nl-NL" sz="1200" dirty="0" err="1"/>
              <a:t>sealing</a:t>
            </a:r>
            <a:r>
              <a:rPr lang="nl-NL" sz="1200" dirty="0"/>
              <a:t>-strip voor geoptimaliseerd gebruik van zakken</a:t>
            </a:r>
          </a:p>
          <a:p>
            <a:pPr marL="171450" indent="-171450">
              <a:buFont typeface="Arial" panose="020B0604020202020204" pitchFamily="34" charset="0"/>
              <a:buChar char="•"/>
            </a:pPr>
            <a:r>
              <a:rPr lang="nl-NL" sz="1200" dirty="0"/>
              <a:t>Uitneembaar en afwasbaar lekbakje</a:t>
            </a:r>
          </a:p>
          <a:p>
            <a:pPr marL="171450" indent="-171450">
              <a:buFont typeface="Arial" panose="020B0604020202020204" pitchFamily="34" charset="0"/>
              <a:buChar char="•"/>
            </a:pPr>
            <a:r>
              <a:rPr lang="nl-NL" sz="1200" dirty="0"/>
              <a:t>Inclusief een geïntegreerde </a:t>
            </a:r>
            <a:r>
              <a:rPr lang="nl-NL" sz="1200" dirty="0" err="1"/>
              <a:t>handsealer</a:t>
            </a:r>
            <a:r>
              <a:rPr lang="nl-NL" sz="1200" dirty="0"/>
              <a:t> en </a:t>
            </a:r>
            <a:r>
              <a:rPr lang="nl-NL" sz="1200" dirty="0" err="1"/>
              <a:t>startersset</a:t>
            </a:r>
            <a:r>
              <a:rPr lang="nl-NL" sz="1200" dirty="0"/>
              <a:t> (</a:t>
            </a:r>
            <a:r>
              <a:rPr lang="nl-NL" sz="1200" dirty="0" err="1"/>
              <a:t>vacuumzakken</a:t>
            </a:r>
            <a:r>
              <a:rPr lang="nl-NL" sz="1200" dirty="0"/>
              <a:t> en rol) </a:t>
            </a:r>
          </a:p>
          <a:p>
            <a:pPr marL="171450" indent="-171450">
              <a:buFont typeface="Arial" panose="020B0604020202020204" pitchFamily="34" charset="0"/>
              <a:buChar char="•"/>
            </a:pPr>
            <a:r>
              <a:rPr lang="nl-NL" sz="1200" dirty="0"/>
              <a:t>Voortgangsindicatoren</a:t>
            </a:r>
          </a:p>
          <a:p>
            <a:pPr marL="171450" indent="-171450">
              <a:buFont typeface="Arial" panose="020B0604020202020204" pitchFamily="34" charset="0"/>
              <a:buChar char="•"/>
            </a:pPr>
            <a:r>
              <a:rPr lang="nl-NL" sz="1200" dirty="0"/>
              <a:t>Voor zowel nat als droog voedsel</a:t>
            </a:r>
          </a:p>
        </p:txBody>
      </p:sp>
      <p:sp>
        <p:nvSpPr>
          <p:cNvPr id="16" name="Tekstvak 15"/>
          <p:cNvSpPr txBox="1"/>
          <p:nvPr/>
        </p:nvSpPr>
        <p:spPr>
          <a:xfrm>
            <a:off x="1322760" y="2492059"/>
            <a:ext cx="5273239" cy="3416320"/>
          </a:xfrm>
          <a:prstGeom prst="rect">
            <a:avLst/>
          </a:prstGeom>
          <a:noFill/>
        </p:spPr>
        <p:txBody>
          <a:bodyPr wrap="square" rtlCol="0">
            <a:spAutoFit/>
          </a:bodyPr>
          <a:lstStyle/>
          <a:p>
            <a:r>
              <a:rPr lang="nl-NL" sz="1200" b="1" dirty="0"/>
              <a:t>Bacteriën en schimmels tasten voedsel aan. Hierdoor bederft veel vers voedsel, dat daardoor in de afvalbak verdwijnt (miljoenen tonnen per jaar). Bacteriën en schimmels leven bij de aanwezigheid van zuurstof. Door zuurstof weg te trekken van de verse producten blijven deze vers.</a:t>
            </a:r>
            <a:br>
              <a:rPr lang="nl-NL" sz="1200" dirty="0"/>
            </a:br>
            <a:br>
              <a:rPr lang="nl-NL" sz="1200" dirty="0"/>
            </a:br>
            <a:r>
              <a:rPr lang="nl-NL" sz="1200" dirty="0"/>
              <a:t>De ideale oplossing voor het bewaren van voedsel. Houd voedsel tot </a:t>
            </a:r>
            <a:br>
              <a:rPr lang="nl-NL" sz="1200" dirty="0"/>
            </a:br>
            <a:r>
              <a:rPr lang="nl-NL" sz="1200" dirty="0"/>
              <a:t>5 x langer vers. Regelmatig gebruik van het voedsel vacuümsysteem bespaart u geld door het verminderen van verspilling en het langer vers houden van uw favoriete voedsel.</a:t>
            </a:r>
          </a:p>
          <a:p>
            <a:endParaRPr lang="nl-NL" sz="1200" dirty="0"/>
          </a:p>
          <a:p>
            <a:r>
              <a:rPr lang="nl-NL" sz="1200" dirty="0"/>
              <a:t>Veelzijdig voor een scala aan voedingsmiddelen en gemakkelijk in gebruik. Een product dat dat in iedere keuken past en elke dag wordt gebruikt om vers voedsel langer te bewaren en uw voorraadkast, koelkast en vriezer optimaal te organiseren. </a:t>
            </a:r>
          </a:p>
          <a:p>
            <a:endParaRPr lang="nl-NL" sz="1200" dirty="0"/>
          </a:p>
          <a:p>
            <a:r>
              <a:rPr lang="nl-NL" sz="1200" dirty="0"/>
              <a:t>Het esthetische ontwerp en gebruiksgemak maken dit product uniek. Ook  duurzaamheid, ruimtebesparend en eenvoudig schoonmaken zijn belangrijke kenmerken van deze FoodSaver.</a:t>
            </a:r>
          </a:p>
        </p:txBody>
      </p:sp>
      <p:cxnSp>
        <p:nvCxnSpPr>
          <p:cNvPr id="17" name="Rechte verbindingslijn 16"/>
          <p:cNvCxnSpPr/>
          <p:nvPr/>
        </p:nvCxnSpPr>
        <p:spPr>
          <a:xfrm flipV="1">
            <a:off x="0" y="6067025"/>
            <a:ext cx="7089648" cy="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Rechte verbindingslijn 17"/>
          <p:cNvCxnSpPr/>
          <p:nvPr/>
        </p:nvCxnSpPr>
        <p:spPr>
          <a:xfrm flipV="1">
            <a:off x="-115824" y="8220910"/>
            <a:ext cx="7089648" cy="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Rechte verbindingslijn 18"/>
          <p:cNvCxnSpPr/>
          <p:nvPr/>
        </p:nvCxnSpPr>
        <p:spPr>
          <a:xfrm flipV="1">
            <a:off x="-115824" y="2377686"/>
            <a:ext cx="7089648" cy="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12" name="Tabel 11"/>
          <p:cNvGraphicFramePr>
            <a:graphicFrameLocks noGrp="1"/>
          </p:cNvGraphicFramePr>
          <p:nvPr>
            <p:extLst>
              <p:ext uri="{D42A27DB-BD31-4B8C-83A1-F6EECF244321}">
                <p14:modId xmlns:p14="http://schemas.microsoft.com/office/powerpoint/2010/main" val="2799071152"/>
              </p:ext>
            </p:extLst>
          </p:nvPr>
        </p:nvGraphicFramePr>
        <p:xfrm>
          <a:off x="250444" y="8417713"/>
          <a:ext cx="3111500" cy="1288455"/>
        </p:xfrm>
        <a:graphic>
          <a:graphicData uri="http://schemas.openxmlformats.org/drawingml/2006/table">
            <a:tbl>
              <a:tblPr firstRow="1" bandRow="1">
                <a:tableStyleId>{0505E3EF-67EA-436B-97B2-0124C06EBD24}</a:tableStyleId>
              </a:tblPr>
              <a:tblGrid>
                <a:gridCol w="1655248">
                  <a:extLst>
                    <a:ext uri="{9D8B030D-6E8A-4147-A177-3AD203B41FA5}">
                      <a16:colId xmlns:a16="http://schemas.microsoft.com/office/drawing/2014/main" val="20000"/>
                    </a:ext>
                  </a:extLst>
                </a:gridCol>
                <a:gridCol w="1456252">
                  <a:extLst>
                    <a:ext uri="{9D8B030D-6E8A-4147-A177-3AD203B41FA5}">
                      <a16:colId xmlns:a16="http://schemas.microsoft.com/office/drawing/2014/main" val="20001"/>
                    </a:ext>
                  </a:extLst>
                </a:gridCol>
              </a:tblGrid>
              <a:tr h="257691">
                <a:tc>
                  <a:txBody>
                    <a:bodyPr/>
                    <a:lstStyle/>
                    <a:p>
                      <a:r>
                        <a:rPr lang="nl-NL" sz="1050" b="0" dirty="0"/>
                        <a:t>Artikelcode</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r>
                        <a:rPr lang="nl-NL" sz="1050" b="0" dirty="0"/>
                        <a:t>FSV3190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257691">
                <a:tc>
                  <a:txBody>
                    <a:bodyPr/>
                    <a:lstStyle/>
                    <a:p>
                      <a:r>
                        <a:rPr lang="nl-NL" sz="1050" b="0" dirty="0"/>
                        <a:t>Materiaal </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nl-NL" sz="1050" b="0" dirty="0"/>
                        <a:t>ABS / RVS</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57691">
                <a:tc>
                  <a:txBody>
                    <a:bodyPr/>
                    <a:lstStyle/>
                    <a:p>
                      <a:r>
                        <a:rPr lang="nl-NL" sz="1050" b="0" dirty="0"/>
                        <a:t>Afmetingen</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nl-NL" sz="1050" b="0" dirty="0">
                          <a:solidFill>
                            <a:schemeClr val="tx1"/>
                          </a:solidFill>
                        </a:rPr>
                        <a:t>43 X 16,5 X 13 CM </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r h="257691">
                <a:tc>
                  <a:txBody>
                    <a:bodyPr/>
                    <a:lstStyle/>
                    <a:p>
                      <a:r>
                        <a:rPr lang="nl-NL" sz="1050" b="0" dirty="0"/>
                        <a:t>Gewicht</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nl-NL" sz="1050" b="0" dirty="0"/>
                        <a:t> 2,7 kg</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57691">
                <a:tc>
                  <a:txBody>
                    <a:bodyPr/>
                    <a:lstStyle/>
                    <a:p>
                      <a:r>
                        <a:rPr lang="nl-NL" sz="1050" b="0" dirty="0"/>
                        <a:t>Energieverbruik</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nl-NL" sz="1050" b="0" dirty="0"/>
                        <a:t>0,14 KWPH</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4"/>
                  </a:ext>
                </a:extLst>
              </a:tr>
            </a:tbl>
          </a:graphicData>
        </a:graphic>
      </p:graphicFrame>
      <p:graphicFrame>
        <p:nvGraphicFramePr>
          <p:cNvPr id="13" name="Tabel 12"/>
          <p:cNvGraphicFramePr>
            <a:graphicFrameLocks noGrp="1"/>
          </p:cNvGraphicFramePr>
          <p:nvPr>
            <p:extLst>
              <p:ext uri="{D42A27DB-BD31-4B8C-83A1-F6EECF244321}">
                <p14:modId xmlns:p14="http://schemas.microsoft.com/office/powerpoint/2010/main" val="2712948410"/>
              </p:ext>
            </p:extLst>
          </p:nvPr>
        </p:nvGraphicFramePr>
        <p:xfrm>
          <a:off x="3484499" y="8407253"/>
          <a:ext cx="3111500" cy="754380"/>
        </p:xfrm>
        <a:graphic>
          <a:graphicData uri="http://schemas.openxmlformats.org/drawingml/2006/table">
            <a:tbl>
              <a:tblPr firstRow="1" bandRow="1">
                <a:tableStyleId>{0505E3EF-67EA-436B-97B2-0124C06EBD24}</a:tableStyleId>
              </a:tblPr>
              <a:tblGrid>
                <a:gridCol w="1655248">
                  <a:extLst>
                    <a:ext uri="{9D8B030D-6E8A-4147-A177-3AD203B41FA5}">
                      <a16:colId xmlns:a16="http://schemas.microsoft.com/office/drawing/2014/main" val="20000"/>
                    </a:ext>
                  </a:extLst>
                </a:gridCol>
                <a:gridCol w="1456252">
                  <a:extLst>
                    <a:ext uri="{9D8B030D-6E8A-4147-A177-3AD203B41FA5}">
                      <a16:colId xmlns:a16="http://schemas.microsoft.com/office/drawing/2014/main" val="20001"/>
                    </a:ext>
                  </a:extLst>
                </a:gridCol>
              </a:tblGrid>
              <a:tr h="247500">
                <a:tc>
                  <a:txBody>
                    <a:bodyPr/>
                    <a:lstStyle/>
                    <a:p>
                      <a:r>
                        <a:rPr lang="nl-NL" sz="1050" b="0" dirty="0"/>
                        <a:t>EAN Code</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r>
                        <a:rPr lang="nl-NL" sz="1050" b="0" dirty="0">
                          <a:solidFill>
                            <a:schemeClr val="tx1"/>
                          </a:solidFill>
                        </a:rPr>
                        <a:t>5060569672365</a:t>
                      </a:r>
                      <a:endParaRPr lang="nl-NL" sz="1050" b="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247500">
                <a:tc>
                  <a:txBody>
                    <a:bodyPr/>
                    <a:lstStyle/>
                    <a:p>
                      <a:r>
                        <a:rPr lang="nl-NL" sz="1050" b="0" dirty="0"/>
                        <a:t>Garantie</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nl-NL" sz="1050" b="0" dirty="0"/>
                        <a:t> 2 jaar</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47500">
                <a:tc>
                  <a:txBody>
                    <a:bodyPr/>
                    <a:lstStyle/>
                    <a:p>
                      <a:r>
                        <a:rPr lang="nl-NL" sz="1050" b="0" dirty="0">
                          <a:solidFill>
                            <a:schemeClr val="tx1"/>
                          </a:solidFill>
                        </a:rPr>
                        <a:t>Adviesverkoopprijs</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r>
                        <a:rPr lang="nl-NL" sz="1050" b="0" dirty="0">
                          <a:solidFill>
                            <a:schemeClr val="tx1"/>
                          </a:solidFill>
                        </a:rPr>
                        <a:t>€179,-</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bl>
          </a:graphicData>
        </a:graphic>
      </p:graphicFrame>
      <p:pic>
        <p:nvPicPr>
          <p:cNvPr id="6" name="Afbeelding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20363" y="1878359"/>
            <a:ext cx="1762432" cy="302378"/>
          </a:xfrm>
          <a:prstGeom prst="rect">
            <a:avLst/>
          </a:prstGeom>
        </p:spPr>
      </p:pic>
      <p:sp>
        <p:nvSpPr>
          <p:cNvPr id="20" name="Tekstvak 19"/>
          <p:cNvSpPr txBox="1"/>
          <p:nvPr/>
        </p:nvSpPr>
        <p:spPr>
          <a:xfrm>
            <a:off x="108284" y="3707105"/>
            <a:ext cx="1214476" cy="1000274"/>
          </a:xfrm>
          <a:prstGeom prst="rect">
            <a:avLst/>
          </a:prstGeom>
          <a:noFill/>
        </p:spPr>
        <p:txBody>
          <a:bodyPr wrap="square" rtlCol="0">
            <a:spAutoFit/>
          </a:bodyPr>
          <a:lstStyle/>
          <a:p>
            <a:pPr algn="r"/>
            <a:r>
              <a:rPr lang="nl-NL" sz="1600" b="1" dirty="0" err="1"/>
              <a:t>FoodSaver</a:t>
            </a:r>
            <a:r>
              <a:rPr lang="nl-NL" sz="1600" b="1" dirty="0"/>
              <a:t> </a:t>
            </a:r>
            <a:r>
              <a:rPr lang="nl-NL" sz="1600" b="1" dirty="0" err="1"/>
              <a:t>Profi</a:t>
            </a:r>
            <a:r>
              <a:rPr lang="nl-NL" sz="1600" b="1" dirty="0"/>
              <a:t> Line Plus</a:t>
            </a:r>
          </a:p>
          <a:p>
            <a:pPr algn="r"/>
            <a:r>
              <a:rPr lang="nl-NL" sz="1100" dirty="0">
                <a:solidFill>
                  <a:schemeClr val="bg2">
                    <a:lumMod val="75000"/>
                  </a:schemeClr>
                </a:solidFill>
              </a:rPr>
              <a:t>FSV3190</a:t>
            </a:r>
          </a:p>
        </p:txBody>
      </p:sp>
    </p:spTree>
    <p:extLst>
      <p:ext uri="{BB962C8B-B14F-4D97-AF65-F5344CB8AC3E}">
        <p14:creationId xmlns:p14="http://schemas.microsoft.com/office/powerpoint/2010/main" val="1594265339"/>
      </p:ext>
    </p:extLst>
  </p:cSld>
  <p:clrMapOvr>
    <a:masterClrMapping/>
  </p:clrMapOvr>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them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832</TotalTime>
  <Words>264</Words>
  <Application>Microsoft Office PowerPoint</Application>
  <PresentationFormat>A4 (210 x 297 mm)</PresentationFormat>
  <Paragraphs>35</Paragraphs>
  <Slides>1</Slides>
  <Notes>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Arial</vt:lpstr>
      <vt:lpstr>Calibri</vt:lpstr>
      <vt:lpstr>Calibri Light</vt:lpstr>
      <vt:lpstr>Kantoorthema</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Imke Wind</dc:creator>
  <cp:lastModifiedBy>Harld Berendsen</cp:lastModifiedBy>
  <cp:revision>72</cp:revision>
  <cp:lastPrinted>2015-01-13T13:52:34Z</cp:lastPrinted>
  <dcterms:created xsi:type="dcterms:W3CDTF">2014-06-20T09:13:25Z</dcterms:created>
  <dcterms:modified xsi:type="dcterms:W3CDTF">2021-02-22T10:17:02Z</dcterms:modified>
</cp:coreProperties>
</file>